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0"/>
  </p:notesMasterIdLst>
  <p:sldIdLst>
    <p:sldId id="460" r:id="rId2"/>
    <p:sldId id="414" r:id="rId3"/>
    <p:sldId id="461" r:id="rId4"/>
    <p:sldId id="279" r:id="rId5"/>
    <p:sldId id="444" r:id="rId6"/>
    <p:sldId id="384" r:id="rId7"/>
    <p:sldId id="445" r:id="rId8"/>
    <p:sldId id="260" r:id="rId9"/>
    <p:sldId id="441" r:id="rId10"/>
    <p:sldId id="442" r:id="rId11"/>
    <p:sldId id="415" r:id="rId12"/>
    <p:sldId id="398" r:id="rId13"/>
    <p:sldId id="405" r:id="rId14"/>
    <p:sldId id="447" r:id="rId15"/>
    <p:sldId id="449" r:id="rId16"/>
    <p:sldId id="396" r:id="rId17"/>
    <p:sldId id="287" r:id="rId18"/>
    <p:sldId id="434" r:id="rId19"/>
    <p:sldId id="452" r:id="rId20"/>
    <p:sldId id="450" r:id="rId21"/>
    <p:sldId id="330" r:id="rId22"/>
    <p:sldId id="420" r:id="rId23"/>
    <p:sldId id="421" r:id="rId24"/>
    <p:sldId id="422" r:id="rId25"/>
    <p:sldId id="423" r:id="rId26"/>
    <p:sldId id="391" r:id="rId27"/>
    <p:sldId id="370" r:id="rId28"/>
    <p:sldId id="462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99CCFF"/>
    <a:srgbClr val="AC0000"/>
    <a:srgbClr val="B40000"/>
    <a:srgbClr val="FFFFCC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7" autoAdjust="0"/>
    <p:restoredTop sz="95455" autoAdjust="0"/>
  </p:normalViewPr>
  <p:slideViewPr>
    <p:cSldViewPr>
      <p:cViewPr varScale="1">
        <p:scale>
          <a:sx n="87" d="100"/>
          <a:sy n="87" d="100"/>
        </p:scale>
        <p:origin x="82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873CD8A-EACD-4D7D-8244-9CCC280F4500}" type="datetimeFigureOut">
              <a:rPr lang="en-US"/>
              <a:pPr>
                <a:defRPr/>
              </a:pPr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9E81DB-8A5F-4660-9DE7-EB21AE20658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7EE582-A3C9-4299-B81D-7EF4E5D56BC7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anose="020F050202020403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AB0FE9-A96F-4D84-847D-ED252B6A2CAC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FA94A-0343-48E9-848F-2250B31153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4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45631-97E6-410E-B50B-C872DE1CBB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20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36C67-0AE4-488C-BAFD-9704316694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835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57B51-AEF7-43A3-BF97-3533C3791A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02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6921D-D6D3-4B12-B71B-DD7421419B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33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3BBB5-F3E7-4605-8EBF-C188A11F9B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42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7C932-E04F-4806-ACE0-1E26775D1C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73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215456-1E66-4422-8D2B-1DFAE5D792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53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C9ACCB-6317-43BC-87DA-C815867801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96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305659-4781-496D-9305-64E8986E33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17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FC4CF-0022-419B-AC11-37011DE22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92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351858-58A4-43F1-B674-D70C61F8A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63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8882EBB-8F7D-472A-BE2C-62427CCD95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ownloads\%5bH&#224;%20N&#7897;i%2036%20ph&#7889;%20ph&#432;&#7901;ng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4" Type="http://schemas.openxmlformats.org/officeDocument/2006/relationships/image" Target="../media/image2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ồ Gươ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868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8"/>
          <p:cNvSpPr>
            <a:spLocks noChangeArrowheads="1" noChangeShapeType="1" noTextEdit="1"/>
          </p:cNvSpPr>
          <p:nvPr/>
        </p:nvSpPr>
        <p:spPr bwMode="auto">
          <a:xfrm>
            <a:off x="2286000" y="762000"/>
            <a:ext cx="4724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</a:t>
            </a: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571500" y="2438400"/>
            <a:ext cx="81534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b="1" u="sng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15</a:t>
            </a:r>
            <a:endParaRPr lang="en-US" b="1" u="sng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Thủ đô Hà Nội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o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4953000" y="525463"/>
            <a:ext cx="4191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Từ Hà Nội có thể đi tới các tỉnh khác bằng các loại đường giao thông nào?</a:t>
            </a:r>
          </a:p>
        </p:txBody>
      </p:sp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5181600" y="228600"/>
            <a:ext cx="37338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B4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>
                <a:latin typeface="Times New Roman" panose="02020603050405020304" pitchFamily="18" charset="0"/>
              </a:rPr>
              <a:t>Từ Hà Nội có thể đi đến các tỉnh khác bằng: đường ô tô, đường sắt, đường sông, đường hàng không.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7" grpId="0"/>
      <p:bldP spid="1873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image%5Cannounce%5Ct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20045" cy="344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350px-Transperth-466-468-McIver-150705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44" y="0"/>
            <a:ext cx="4623956" cy="344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Cau_KinhTe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0" y="3448374"/>
            <a:ext cx="4520044" cy="340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Imag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44" y="3448374"/>
            <a:ext cx="4623956" cy="340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fet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Noibai_New_Termin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anoi_Noibai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ân_bay_Nội_Bà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533400" y="3886200"/>
            <a:ext cx="8001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Times New Roman" panose="02020603050405020304" pitchFamily="18" charset="0"/>
              </a:rPr>
              <a:t> - Thủ đô Hà Nội nằm ở trung tâm đồng bằng Bắc Bộ, có con Sông Hồng chảy qua.</a:t>
            </a:r>
          </a:p>
        </p:txBody>
      </p: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609600" y="228600"/>
            <a:ext cx="8077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33400" y="2057400"/>
            <a:ext cx="8001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>
                <a:latin typeface="Times New Roman" panose="02020603050405020304" pitchFamily="18" charset="0"/>
              </a:rPr>
              <a:t>- Hà Nội - thành phố lớn ở trung tâm đồng bằng Bắc Bộ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87313" y="1295400"/>
            <a:ext cx="90566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36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87313" y="4260850"/>
            <a:ext cx="9056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4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0" y="3122128"/>
            <a:ext cx="899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Hà Nội được chọn làm kinh đô của nước ta từ năm 1010.</a:t>
            </a:r>
          </a:p>
        </p:txBody>
      </p:sp>
      <p:sp>
        <p:nvSpPr>
          <p:cNvPr id="126987" name="Text Box 11"/>
          <p:cNvSpPr txBox="1">
            <a:spLocks noChangeArrowheads="1"/>
          </p:cNvSpPr>
          <p:nvPr/>
        </p:nvSpPr>
        <p:spPr bwMode="auto">
          <a:xfrm>
            <a:off x="87313" y="5001161"/>
            <a:ext cx="8610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</a:t>
            </a:r>
            <a:r>
              <a:rPr lang="en-US" altLang="en-US" sz="4000" b="1" dirty="0"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kinh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đặt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Thăng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Long.</a:t>
            </a:r>
          </a:p>
        </p:txBody>
      </p:sp>
      <p:pic>
        <p:nvPicPr>
          <p:cNvPr id="127010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35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36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37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13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39"/>
          <p:cNvSpPr>
            <a:spLocks noChangeArrowheads="1"/>
          </p:cNvSpPr>
          <p:nvPr/>
        </p:nvSpPr>
        <p:spPr bwMode="auto">
          <a:xfrm>
            <a:off x="1219200" y="1828800"/>
            <a:ext cx="7086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 u="sng">
              <a:solidFill>
                <a:srgbClr val="CC3300"/>
              </a:solidFill>
              <a:latin typeface="VNI-Jamai" pitchFamily="2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 rot="10800000" flipV="1">
            <a:off x="0" y="76201"/>
            <a:ext cx="85391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6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010"/>
                </p:tgtEl>
              </p:cMediaNode>
            </p:audio>
          </p:childTnLst>
        </p:cTn>
      </p:par>
    </p:tnLst>
    <p:bldLst>
      <p:bldP spid="21506" grpId="0"/>
      <p:bldP spid="126981" grpId="0"/>
      <p:bldP spid="126986" grpId="0"/>
      <p:bldP spid="1269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/>
          <p:cNvSpPr txBox="1">
            <a:spLocks noChangeArrowheads="1"/>
          </p:cNvSpPr>
          <p:nvPr/>
        </p:nvSpPr>
        <p:spPr bwMode="auto">
          <a:xfrm>
            <a:off x="168275" y="238125"/>
            <a:ext cx="78152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Hà Nội được chọn làm kinh đô của nước ta từ năm 1010. Khi đó, kinh đô được đặt tên là: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 Long.</a:t>
            </a:r>
          </a:p>
        </p:txBody>
      </p:sp>
      <p:pic>
        <p:nvPicPr>
          <p:cNvPr id="127010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5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6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7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39"/>
          <p:cNvSpPr>
            <a:spLocks noChangeArrowheads="1"/>
          </p:cNvSpPr>
          <p:nvPr/>
        </p:nvSpPr>
        <p:spPr bwMode="auto">
          <a:xfrm>
            <a:off x="1219200" y="1295400"/>
            <a:ext cx="7086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000" u="sng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512763" y="2586038"/>
            <a:ext cx="7543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06388" y="2355056"/>
            <a:ext cx="7956550" cy="1938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 đã từng có các tên: 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La, Thăng Long, Đông Đô, Đông Quan, Đông Kinh,…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010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B0F0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154" name="Group 2"/>
          <p:cNvGraphicFramePr>
            <a:graphicFrameLocks noGrp="1"/>
          </p:cNvGraphicFramePr>
          <p:nvPr>
            <p:ph/>
          </p:nvPr>
        </p:nvGraphicFramePr>
        <p:xfrm>
          <a:off x="323850" y="304800"/>
          <a:ext cx="8458200" cy="6219824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2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7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cổ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Hà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Nội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Phố mới Hà Nội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nhà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cửa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22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1905000" y="3505200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vi-VN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5486400" y="4800600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vi-VN" altLang="en-US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2743200" y="1752600"/>
            <a:ext cx="29686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800" b="1">
                <a:latin typeface="Times New Roman" panose="02020603050405020304" pitchFamily="18" charset="0"/>
              </a:rPr>
              <a:t>Nhà thấp, mái ngói. Kiến trúc cổ kính.</a:t>
            </a:r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5781675" y="1836738"/>
            <a:ext cx="298132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800" b="1">
                <a:latin typeface="Times New Roman" panose="02020603050405020304" pitchFamily="18" charset="0"/>
              </a:rPr>
              <a:t>Nhà cao tầng, kiến trúc hiện đại.</a:t>
            </a:r>
          </a:p>
        </p:txBody>
      </p:sp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5715000" y="4379913"/>
            <a:ext cx="28956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To, rộng, nhiều xe cộ đi lại.</a:t>
            </a: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2833688" y="4379913"/>
            <a:ext cx="26225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Nhỏ, chật hẹp, yên tĩnh.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00400" y="3505200"/>
            <a:ext cx="4910138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</a:rPr>
              <a:t>2 PHÚT</a:t>
            </a:r>
            <a:endParaRPr lang="en-US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aa07ffc36769ef79377e056545588620_3-1c3a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4" descr="0b6e24d69a6081c3fa53fa215ccf74ac9b08522c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9" name="Text Box 15"/>
          <p:cNvSpPr txBox="1">
            <a:spLocks noChangeArrowheads="1"/>
          </p:cNvSpPr>
          <p:nvPr/>
        </p:nvSpPr>
        <p:spPr bwMode="auto">
          <a:xfrm>
            <a:off x="457200" y="5791200"/>
            <a:ext cx="320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Hà Nội xưa</a:t>
            </a:r>
          </a:p>
        </p:txBody>
      </p:sp>
      <p:sp>
        <p:nvSpPr>
          <p:cNvPr id="113680" name="Text Box 16"/>
          <p:cNvSpPr txBox="1">
            <a:spLocks noChangeArrowheads="1"/>
          </p:cNvSpPr>
          <p:nvPr/>
        </p:nvSpPr>
        <p:spPr bwMode="auto">
          <a:xfrm>
            <a:off x="5257800" y="5791200"/>
            <a:ext cx="388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Hà Nội ngày nay</a:t>
            </a:r>
          </a:p>
        </p:txBody>
      </p:sp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1828800" y="5029200"/>
            <a:ext cx="3429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607" name="TextBox 9"/>
          <p:cNvSpPr txBox="1">
            <a:spLocks noChangeArrowheads="1"/>
          </p:cNvSpPr>
          <p:nvPr/>
        </p:nvSpPr>
        <p:spPr bwMode="auto">
          <a:xfrm>
            <a:off x="6858000" y="5105400"/>
            <a:ext cx="3429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9" grpId="0"/>
      <p:bldP spid="1136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hang chi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1752600" y="6216650"/>
            <a:ext cx="563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PHỐ HÀNG CHIẾU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752600" y="6216650"/>
            <a:ext cx="556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KHU PHỐ TRUNG HÒA</a:t>
            </a:r>
          </a:p>
        </p:txBody>
      </p:sp>
      <p:pic>
        <p:nvPicPr>
          <p:cNvPr id="5" name="Picture 3" descr="chungcu_trunghoa_nhanchin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8" grpId="0"/>
      <p:bldP spid="15378" grpId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41000">
              <a:srgbClr val="00B0F0"/>
            </a:gs>
            <a:gs pos="58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7" name="Text Box 11"/>
          <p:cNvSpPr txBox="1">
            <a:spLocks noChangeArrowheads="1"/>
          </p:cNvSpPr>
          <p:nvPr/>
        </p:nvSpPr>
        <p:spPr bwMode="auto">
          <a:xfrm>
            <a:off x="390525" y="2286000"/>
            <a:ext cx="8305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latin typeface="Times New Roman" panose="02020603050405020304" pitchFamily="18" charset="0"/>
              </a:rPr>
              <a:t>Hà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Nội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càng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mở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latin typeface="Times New Roman" panose="02020603050405020304" pitchFamily="18" charset="0"/>
              </a:rPr>
              <a:t>hơn</a:t>
            </a:r>
            <a:r>
              <a:rPr lang="en-US" altLang="en-US" sz="5400" b="1" dirty="0" smtClean="0">
                <a:latin typeface="Times New Roman" panose="02020603050405020304" pitchFamily="18" charset="0"/>
              </a:rPr>
              <a:t>.</a:t>
            </a:r>
            <a:endParaRPr lang="en-US" altLang="en-US" sz="5400" b="1" dirty="0">
              <a:latin typeface="Times New Roman" panose="02020603050405020304" pitchFamily="18" charset="0"/>
            </a:endParaRP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390525" y="477838"/>
            <a:ext cx="85248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685800"/>
            <a:ext cx="77771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latin typeface="Times New Roman" panose="02020603050405020304" pitchFamily="18" charset="0"/>
              </a:rPr>
              <a:t>Hà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Nội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phố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4800" b="1" dirty="0">
                <a:latin typeface="Times New Roman" panose="02020603050405020304" pitchFamily="18" charset="0"/>
              </a:rPr>
              <a:t> ở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trung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tâm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4800" b="1" dirty="0">
                <a:latin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phố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cổ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càng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phát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triển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mà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Hà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Nội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trung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tâm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cả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atin typeface="Times New Roman" panose="02020603050405020304" pitchFamily="18" charset="0"/>
              </a:rPr>
              <a:t>nước</a:t>
            </a:r>
            <a:r>
              <a:rPr lang="en-US" altLang="en-US" sz="4800" b="1" dirty="0" smtClean="0">
                <a:latin typeface="Times New Roman" panose="02020603050405020304" pitchFamily="18" charset="0"/>
              </a:rPr>
              <a:t>?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7" grpId="0"/>
      <p:bldP spid="178187" grpId="1"/>
      <p:bldP spid="28675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41000">
              <a:srgbClr val="00B0F0"/>
            </a:gs>
            <a:gs pos="58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5"/>
          <p:cNvSpPr txBox="1">
            <a:spLocks noChangeArrowheads="1"/>
          </p:cNvSpPr>
          <p:nvPr/>
        </p:nvSpPr>
        <p:spPr bwMode="auto">
          <a:xfrm>
            <a:off x="371475" y="1752600"/>
            <a:ext cx="8750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ta: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6"/>
          <p:cNvSpPr>
            <a:spLocks noChangeArrowheads="1" noChangeShapeType="1" noTextEdit="1"/>
          </p:cNvSpPr>
          <p:nvPr/>
        </p:nvSpPr>
        <p:spPr bwMode="auto">
          <a:xfrm>
            <a:off x="1865313" y="609600"/>
            <a:ext cx="4876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i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[Hà Nội 36 phố phườ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8991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41000">
              <a:srgbClr val="00B0F0"/>
            </a:gs>
            <a:gs pos="58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8"/>
          <p:cNvSpPr>
            <a:spLocks noChangeArrowheads="1"/>
          </p:cNvSpPr>
          <p:nvPr/>
        </p:nvSpPr>
        <p:spPr bwMode="auto">
          <a:xfrm>
            <a:off x="3090863" y="684213"/>
            <a:ext cx="2495550" cy="12192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</a:p>
        </p:txBody>
      </p:sp>
      <p:sp>
        <p:nvSpPr>
          <p:cNvPr id="32771" name="Line 49"/>
          <p:cNvSpPr>
            <a:spLocks noChangeShapeType="1"/>
          </p:cNvSpPr>
          <p:nvPr/>
        </p:nvSpPr>
        <p:spPr bwMode="auto">
          <a:xfrm flipH="1">
            <a:off x="1533525" y="1903413"/>
            <a:ext cx="2471738" cy="17541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3124200" y="3673475"/>
            <a:ext cx="2266950" cy="1755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kinh tế lớn</a:t>
            </a:r>
          </a:p>
        </p:txBody>
      </p:sp>
      <p:sp>
        <p:nvSpPr>
          <p:cNvPr id="32773" name="Rectangle 3"/>
          <p:cNvSpPr>
            <a:spLocks noChangeArrowheads="1"/>
          </p:cNvSpPr>
          <p:nvPr/>
        </p:nvSpPr>
        <p:spPr bwMode="auto">
          <a:xfrm>
            <a:off x="5805488" y="3665538"/>
            <a:ext cx="2986087" cy="17541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văn hóa, khoa học</a:t>
            </a:r>
          </a:p>
        </p:txBody>
      </p:sp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309563" y="3657600"/>
            <a:ext cx="2460625" cy="1762125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5" name="Rectangle 19"/>
          <p:cNvSpPr>
            <a:spLocks noChangeArrowheads="1"/>
          </p:cNvSpPr>
          <p:nvPr/>
        </p:nvSpPr>
        <p:spPr bwMode="auto">
          <a:xfrm>
            <a:off x="390525" y="3951288"/>
            <a:ext cx="2287588" cy="12001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chính trị</a:t>
            </a:r>
          </a:p>
        </p:txBody>
      </p:sp>
      <p:sp>
        <p:nvSpPr>
          <p:cNvPr id="32776" name="Line 49"/>
          <p:cNvSpPr>
            <a:spLocks noChangeShapeType="1"/>
          </p:cNvSpPr>
          <p:nvPr/>
        </p:nvSpPr>
        <p:spPr bwMode="auto">
          <a:xfrm>
            <a:off x="4206875" y="1903413"/>
            <a:ext cx="50800" cy="17541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7" name="Line 49"/>
          <p:cNvSpPr>
            <a:spLocks noChangeShapeType="1"/>
          </p:cNvSpPr>
          <p:nvPr/>
        </p:nvSpPr>
        <p:spPr bwMode="auto">
          <a:xfrm>
            <a:off x="4359275" y="1903413"/>
            <a:ext cx="2981325" cy="17541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nha quoc hoi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248400"/>
          </a:xfrm>
          <a:noFill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438400" y="6278563"/>
            <a:ext cx="4038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Đình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524000" y="6278562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  Viện Bảo tàng Lịch sử Việt Nam</a:t>
            </a:r>
          </a:p>
        </p:txBody>
      </p:sp>
      <p:pic>
        <p:nvPicPr>
          <p:cNvPr id="5" name="Picture 3" descr="Bâtiments_1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1"/>
            <a:ext cx="9144000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ai-hoc-su-pham-ha-noi-19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2"/>
            <a:ext cx="9143082" cy="723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ho-dong-xuan-ha-n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143000" y="5934075"/>
            <a:ext cx="6400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   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Chợ Đồng Xuân</a:t>
            </a: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4" grpId="0"/>
      <p:bldP spid="4" grpId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50813" y="793750"/>
            <a:ext cx="2895600" cy="1143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3733800" y="152400"/>
            <a:ext cx="5257800" cy="2062163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493" name="Picture 13" descr="PhuChuTich-jonho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41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4" name="Picture 14" descr="kyhop1-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96" name="Text Box 16"/>
          <p:cNvSpPr txBox="1">
            <a:spLocks noChangeArrowheads="1"/>
          </p:cNvSpPr>
          <p:nvPr/>
        </p:nvSpPr>
        <p:spPr bwMode="auto">
          <a:xfrm>
            <a:off x="533400" y="6096000"/>
            <a:ext cx="327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 Chủ tịch</a:t>
            </a:r>
          </a:p>
        </p:txBody>
      </p:sp>
      <p:sp>
        <p:nvSpPr>
          <p:cNvPr id="148497" name="Text Box 17"/>
          <p:cNvSpPr txBox="1">
            <a:spLocks noChangeArrowheads="1"/>
          </p:cNvSpPr>
          <p:nvPr/>
        </p:nvSpPr>
        <p:spPr bwMode="auto">
          <a:xfrm>
            <a:off x="4953000" y="6096000"/>
            <a:ext cx="396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trường Ba Đình</a:t>
            </a:r>
          </a:p>
        </p:txBody>
      </p:sp>
      <p:sp>
        <p:nvSpPr>
          <p:cNvPr id="148498" name="Line 18"/>
          <p:cNvSpPr>
            <a:spLocks noChangeShapeType="1"/>
          </p:cNvSpPr>
          <p:nvPr/>
        </p:nvSpPr>
        <p:spPr bwMode="auto">
          <a:xfrm>
            <a:off x="3048000" y="1219200"/>
            <a:ext cx="685800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8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8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5" grpId="0" animBg="1"/>
      <p:bldP spid="148496" grpId="0"/>
      <p:bldP spid="1484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0" y="0"/>
            <a:ext cx="3124200" cy="1143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 là trung tâm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3786188" y="66675"/>
            <a:ext cx="5257800" cy="3193182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500"/>
              </a:spcBef>
              <a:buFontTx/>
              <a:buChar char="-"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  <a:r>
              <a:rPr lang="en-US" altLang="en-US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alt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500"/>
              </a:spcBef>
              <a:buFontTx/>
              <a:buChar char="-"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altLang="en-US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altLang="en-US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alt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500"/>
              </a:spcBef>
              <a:buFontTx/>
              <a:buChar char="-"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Mêtrô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alt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500"/>
              </a:spcBef>
              <a:buFontTx/>
              <a:buChar char="-"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49510" name="Picture 6" descr="_nganh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262063"/>
            <a:ext cx="31623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1" name="Picture 7" descr="trung ntam thoung 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/>
          <a:stretch>
            <a:fillRect/>
          </a:stretch>
        </p:blipFill>
        <p:spPr bwMode="auto">
          <a:xfrm>
            <a:off x="6172200" y="3339885"/>
            <a:ext cx="2628900" cy="267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2" name="Picture 8" descr="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4143375"/>
            <a:ext cx="28289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3" name="Picture 9" descr="m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4122738"/>
            <a:ext cx="2925762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4" name="Line 10"/>
          <p:cNvSpPr>
            <a:spLocks noChangeShapeType="1"/>
          </p:cNvSpPr>
          <p:nvPr/>
        </p:nvSpPr>
        <p:spPr bwMode="auto">
          <a:xfrm>
            <a:off x="3124199" y="533400"/>
            <a:ext cx="6619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515" name="Text Box 11"/>
          <p:cNvSpPr txBox="1">
            <a:spLocks noChangeArrowheads="1"/>
          </p:cNvSpPr>
          <p:nvPr/>
        </p:nvSpPr>
        <p:spPr bwMode="auto">
          <a:xfrm>
            <a:off x="6172200" y="6019800"/>
            <a:ext cx="2743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thương mại hàng không</a:t>
            </a:r>
          </a:p>
        </p:txBody>
      </p:sp>
      <p:sp>
        <p:nvSpPr>
          <p:cNvPr id="149516" name="Text Box 12"/>
          <p:cNvSpPr txBox="1">
            <a:spLocks noChangeArrowheads="1"/>
          </p:cNvSpPr>
          <p:nvPr/>
        </p:nvSpPr>
        <p:spPr bwMode="auto">
          <a:xfrm>
            <a:off x="582613" y="3579813"/>
            <a:ext cx="2209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 hàng</a:t>
            </a:r>
          </a:p>
        </p:txBody>
      </p:sp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195263" y="6254750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 may</a:t>
            </a:r>
          </a:p>
        </p:txBody>
      </p:sp>
      <p:sp>
        <p:nvSpPr>
          <p:cNvPr id="149518" name="Text Box 14"/>
          <p:cNvSpPr txBox="1">
            <a:spLocks noChangeArrowheads="1"/>
          </p:cNvSpPr>
          <p:nvPr/>
        </p:nvSpPr>
        <p:spPr bwMode="auto">
          <a:xfrm>
            <a:off x="2809875" y="6334125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 lắp ráp ô tô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animBg="1"/>
      <p:bldP spid="149515" grpId="0"/>
      <p:bldP spid="149516" grpId="0"/>
      <p:bldP spid="149517" grpId="0"/>
      <p:bldP spid="1495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0" y="0"/>
            <a:ext cx="3124200" cy="1143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 là trung tâm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hoá, khoa học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3786188" y="66675"/>
            <a:ext cx="5257800" cy="339407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đại học đầu tiên: Văn Miếu- Quốc Tử Giám.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Nhiều viện nghiên cứu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Nhiều trường đại học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Bảo tàng, thư viện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Nhiều danh lam thắng cảnh</a:t>
            </a:r>
          </a:p>
        </p:txBody>
      </p:sp>
      <p:pic>
        <p:nvPicPr>
          <p:cNvPr id="150535" name="Picture 7" descr="thu vien quoc 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57600"/>
            <a:ext cx="2971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6" name="Picture 8" descr="van-mieu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7" name="Picture 9" descr="250px-B%E1%BA%A3o_t%C3%A0ng_L%E1%BB%8Bch_s%E1%BB%AD_Vi%E1%BB%87t_Nam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3733800"/>
            <a:ext cx="2819400" cy="3124200"/>
          </a:xfrm>
          <a:noFill/>
        </p:spPr>
      </p:pic>
      <p:pic>
        <p:nvPicPr>
          <p:cNvPr id="150538" name="Picture 10" descr="nhahatlon5lk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352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9" name="Text Box 11"/>
          <p:cNvSpPr txBox="1">
            <a:spLocks noChangeArrowheads="1"/>
          </p:cNvSpPr>
          <p:nvPr/>
        </p:nvSpPr>
        <p:spPr bwMode="auto">
          <a:xfrm>
            <a:off x="0" y="3238500"/>
            <a:ext cx="365760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Miếu Quốc Tử Giám</a:t>
            </a:r>
          </a:p>
        </p:txBody>
      </p:sp>
      <p:sp>
        <p:nvSpPr>
          <p:cNvPr id="150540" name="Text Box 12"/>
          <p:cNvSpPr txBox="1">
            <a:spLocks noChangeArrowheads="1"/>
          </p:cNvSpPr>
          <p:nvPr/>
        </p:nvSpPr>
        <p:spPr bwMode="auto">
          <a:xfrm>
            <a:off x="762000" y="6399213"/>
            <a:ext cx="213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hát lớn</a:t>
            </a:r>
          </a:p>
        </p:txBody>
      </p:sp>
      <p:sp>
        <p:nvSpPr>
          <p:cNvPr id="150541" name="Text Box 13"/>
          <p:cNvSpPr txBox="1">
            <a:spLocks noChangeArrowheads="1"/>
          </p:cNvSpPr>
          <p:nvPr/>
        </p:nvSpPr>
        <p:spPr bwMode="auto">
          <a:xfrm>
            <a:off x="3505200" y="6400800"/>
            <a:ext cx="2667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viện quốc gia</a:t>
            </a:r>
          </a:p>
        </p:txBody>
      </p:sp>
      <p:sp>
        <p:nvSpPr>
          <p:cNvPr id="150542" name="Text Box 14"/>
          <p:cNvSpPr txBox="1">
            <a:spLocks noChangeArrowheads="1"/>
          </p:cNvSpPr>
          <p:nvPr/>
        </p:nvSpPr>
        <p:spPr bwMode="auto">
          <a:xfrm>
            <a:off x="6967538" y="6416675"/>
            <a:ext cx="220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 bảo tàng</a:t>
            </a:r>
          </a:p>
        </p:txBody>
      </p:sp>
      <p:sp>
        <p:nvSpPr>
          <p:cNvPr id="150543" name="Line 15"/>
          <p:cNvSpPr>
            <a:spLocks noChangeShapeType="1"/>
          </p:cNvSpPr>
          <p:nvPr/>
        </p:nvSpPr>
        <p:spPr bwMode="auto">
          <a:xfrm>
            <a:off x="3124200" y="533400"/>
            <a:ext cx="661988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/>
      <p:bldP spid="150539" grpId="0" animBg="1"/>
      <p:bldP spid="150540" grpId="0" animBg="1"/>
      <p:bldP spid="150541" grpId="0" animBg="1"/>
      <p:bldP spid="1505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800px-Ho_Truc_Bach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4575" y="3363913"/>
            <a:ext cx="3908425" cy="2947987"/>
          </a:xfrm>
          <a:noFill/>
        </p:spPr>
      </p:pic>
      <p:pic>
        <p:nvPicPr>
          <p:cNvPr id="41987" name="Picture 7" descr="khu nha san cua b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363913"/>
            <a:ext cx="3779837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8" descr="congde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0"/>
            <a:ext cx="39084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9" descr="250px-Motcot5"/>
          <p:cNvPicPr>
            <a:picLocks noGrp="1" noChangeAspect="1" noChangeArrowheads="1"/>
          </p:cNvPicPr>
          <p:nvPr>
            <p:ph type="title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963" y="158750"/>
            <a:ext cx="3779837" cy="2647950"/>
          </a:xfrm>
          <a:noFill/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838200" y="28194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Chùa Một Cột</a:t>
            </a: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6070600" y="28321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Thành Cổ Loa</a:t>
            </a:r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990600" y="63452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Nhà sàn Bác Hồ</a:t>
            </a:r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5791200" y="63452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Hồ Trúc Bạch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05000" y="6096000"/>
            <a:ext cx="518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Lăng Hồ Chủ Tịch</a:t>
            </a:r>
          </a:p>
        </p:txBody>
      </p:sp>
      <p:pic>
        <p:nvPicPr>
          <p:cNvPr id="11" name="Picture 3" descr="lang-chu-tich-HC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en ngoc s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971800" y="6211888"/>
            <a:ext cx="320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Cầu Thê Húc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2" grpId="0"/>
      <p:bldP spid="151562" grpId="1"/>
      <p:bldP spid="151563" grpId="0"/>
      <p:bldP spid="151563" grpId="1"/>
      <p:bldP spid="151564" grpId="0"/>
      <p:bldP spid="151564" grpId="1"/>
      <p:bldP spid="151565" grpId="0"/>
      <p:bldP spid="151565" grpId="1"/>
      <p:bldP spid="10" grpId="0"/>
      <p:bldP spid="10" grpId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27000">
              <a:srgbClr val="00B0F0"/>
            </a:gs>
            <a:gs pos="58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4"/>
          <p:cNvSpPr>
            <a:spLocks noChangeShapeType="1"/>
          </p:cNvSpPr>
          <p:nvPr/>
        </p:nvSpPr>
        <p:spPr bwMode="auto">
          <a:xfrm>
            <a:off x="4724400" y="2743200"/>
            <a:ext cx="6096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228600" y="2438400"/>
            <a:ext cx="838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0" y="2438400"/>
            <a:ext cx="114300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</a:p>
        </p:txBody>
      </p:sp>
      <p:sp>
        <p:nvSpPr>
          <p:cNvPr id="45061" name="AutoShape 8"/>
          <p:cNvSpPr>
            <a:spLocks noChangeArrowheads="1"/>
          </p:cNvSpPr>
          <p:nvPr/>
        </p:nvSpPr>
        <p:spPr bwMode="auto">
          <a:xfrm>
            <a:off x="1447800" y="762000"/>
            <a:ext cx="2209800" cy="9906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Trung tâm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chính trị</a:t>
            </a:r>
          </a:p>
        </p:txBody>
      </p:sp>
      <p:sp>
        <p:nvSpPr>
          <p:cNvPr id="45062" name="Line 15"/>
          <p:cNvSpPr>
            <a:spLocks noChangeShapeType="1"/>
          </p:cNvSpPr>
          <p:nvPr/>
        </p:nvSpPr>
        <p:spPr bwMode="auto">
          <a:xfrm flipV="1">
            <a:off x="1600200" y="2743200"/>
            <a:ext cx="30480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3" name="Line 16"/>
          <p:cNvSpPr>
            <a:spLocks noChangeShapeType="1"/>
          </p:cNvSpPr>
          <p:nvPr/>
        </p:nvSpPr>
        <p:spPr bwMode="auto">
          <a:xfrm>
            <a:off x="1600200" y="2971800"/>
            <a:ext cx="30480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4" name="Line 17"/>
          <p:cNvSpPr>
            <a:spLocks noChangeShapeType="1"/>
          </p:cNvSpPr>
          <p:nvPr/>
        </p:nvSpPr>
        <p:spPr bwMode="auto">
          <a:xfrm>
            <a:off x="5410200" y="1752600"/>
            <a:ext cx="685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5" name="Line 18"/>
          <p:cNvSpPr>
            <a:spLocks noChangeShapeType="1"/>
          </p:cNvSpPr>
          <p:nvPr/>
        </p:nvSpPr>
        <p:spPr bwMode="auto">
          <a:xfrm>
            <a:off x="5638800" y="1676400"/>
            <a:ext cx="1524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6" name="Line 19"/>
          <p:cNvSpPr>
            <a:spLocks noChangeShapeType="1"/>
          </p:cNvSpPr>
          <p:nvPr/>
        </p:nvSpPr>
        <p:spPr bwMode="auto">
          <a:xfrm>
            <a:off x="5562600" y="1752600"/>
            <a:ext cx="76200" cy="152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7" name="Line 20"/>
          <p:cNvSpPr>
            <a:spLocks noChangeShapeType="1"/>
          </p:cNvSpPr>
          <p:nvPr/>
        </p:nvSpPr>
        <p:spPr bwMode="auto">
          <a:xfrm>
            <a:off x="4419600" y="5029200"/>
            <a:ext cx="0" cy="152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8" name="Line 21"/>
          <p:cNvSpPr>
            <a:spLocks noChangeShapeType="1"/>
          </p:cNvSpPr>
          <p:nvPr/>
        </p:nvSpPr>
        <p:spPr bwMode="auto">
          <a:xfrm>
            <a:off x="3429000" y="4876800"/>
            <a:ext cx="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9" name="Line 22"/>
          <p:cNvSpPr>
            <a:spLocks noChangeShapeType="1"/>
          </p:cNvSpPr>
          <p:nvPr/>
        </p:nvSpPr>
        <p:spPr bwMode="auto">
          <a:xfrm>
            <a:off x="4800600" y="403860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0" name="Line 23"/>
          <p:cNvSpPr>
            <a:spLocks noChangeShapeType="1"/>
          </p:cNvSpPr>
          <p:nvPr/>
        </p:nvSpPr>
        <p:spPr bwMode="auto">
          <a:xfrm>
            <a:off x="5105400" y="3276600"/>
            <a:ext cx="0" cy="152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1" name="Line 25"/>
          <p:cNvSpPr>
            <a:spLocks noChangeShapeType="1"/>
          </p:cNvSpPr>
          <p:nvPr/>
        </p:nvSpPr>
        <p:spPr bwMode="auto">
          <a:xfrm>
            <a:off x="4724400" y="2743200"/>
            <a:ext cx="6096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2" name="Line 27"/>
          <p:cNvSpPr>
            <a:spLocks noChangeShapeType="1"/>
          </p:cNvSpPr>
          <p:nvPr/>
        </p:nvSpPr>
        <p:spPr bwMode="auto">
          <a:xfrm>
            <a:off x="3124200" y="4876800"/>
            <a:ext cx="228600" cy="381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3" name="Rectangle 28"/>
          <p:cNvSpPr>
            <a:spLocks noChangeArrowheads="1"/>
          </p:cNvSpPr>
          <p:nvPr/>
        </p:nvSpPr>
        <p:spPr bwMode="auto">
          <a:xfrm>
            <a:off x="457200" y="40386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4" name="Text Box 32"/>
          <p:cNvSpPr txBox="1">
            <a:spLocks noChangeArrowheads="1"/>
          </p:cNvSpPr>
          <p:nvPr/>
        </p:nvSpPr>
        <p:spPr bwMode="auto">
          <a:xfrm>
            <a:off x="1474788" y="2574925"/>
            <a:ext cx="2182812" cy="955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Trung tâm kinh tế lớn</a:t>
            </a:r>
          </a:p>
        </p:txBody>
      </p:sp>
      <p:sp>
        <p:nvSpPr>
          <p:cNvPr id="45075" name="Text Box 34"/>
          <p:cNvSpPr txBox="1">
            <a:spLocks noChangeArrowheads="1"/>
          </p:cNvSpPr>
          <p:nvPr/>
        </p:nvSpPr>
        <p:spPr bwMode="auto">
          <a:xfrm>
            <a:off x="1143000" y="4724400"/>
            <a:ext cx="2514600" cy="955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Trung tâm văn hóa,khoa học</a:t>
            </a:r>
          </a:p>
        </p:txBody>
      </p:sp>
      <p:sp>
        <p:nvSpPr>
          <p:cNvPr id="45076" name="Text Box 35"/>
          <p:cNvSpPr txBox="1">
            <a:spLocks noChangeArrowheads="1"/>
          </p:cNvSpPr>
          <p:nvPr/>
        </p:nvSpPr>
        <p:spPr bwMode="auto">
          <a:xfrm>
            <a:off x="4572000" y="838200"/>
            <a:ext cx="4267200" cy="955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 của các cơ quan lãnh đạo cao nhất</a:t>
            </a:r>
          </a:p>
        </p:txBody>
      </p:sp>
      <p:sp>
        <p:nvSpPr>
          <p:cNvPr id="45077" name="Text Box 36"/>
          <p:cNvSpPr txBox="1">
            <a:spLocks noChangeArrowheads="1"/>
          </p:cNvSpPr>
          <p:nvPr/>
        </p:nvSpPr>
        <p:spPr bwMode="auto">
          <a:xfrm>
            <a:off x="4572000" y="2362200"/>
            <a:ext cx="4267200" cy="1382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nhà máy, trung tâm thương mại, siêu thị, chợ lớn , ngân hàng, bưu điện</a:t>
            </a:r>
          </a:p>
        </p:txBody>
      </p:sp>
      <p:sp>
        <p:nvSpPr>
          <p:cNvPr id="45078" name="Text Box 37"/>
          <p:cNvSpPr txBox="1">
            <a:spLocks noChangeArrowheads="1"/>
          </p:cNvSpPr>
          <p:nvPr/>
        </p:nvSpPr>
        <p:spPr bwMode="auto">
          <a:xfrm>
            <a:off x="4648200" y="4267200"/>
            <a:ext cx="4495800" cy="2246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ĐH đầu tiênVăn Miếu- Quốc tử giám,nhiều viện nghiên cứu, trường đại học, bảo tàng, thư viện, Nhiều danh lam thắng cảnh</a:t>
            </a:r>
          </a:p>
        </p:txBody>
      </p:sp>
      <p:sp>
        <p:nvSpPr>
          <p:cNvPr id="45079" name="Line 44"/>
          <p:cNvSpPr>
            <a:spLocks noChangeShapeType="1"/>
          </p:cNvSpPr>
          <p:nvPr/>
        </p:nvSpPr>
        <p:spPr bwMode="auto">
          <a:xfrm>
            <a:off x="1169988" y="29718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80" name="Line 45"/>
          <p:cNvSpPr>
            <a:spLocks noChangeShapeType="1"/>
          </p:cNvSpPr>
          <p:nvPr/>
        </p:nvSpPr>
        <p:spPr bwMode="auto">
          <a:xfrm>
            <a:off x="990600" y="3429000"/>
            <a:ext cx="457200" cy="1295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81" name="Line 46"/>
          <p:cNvSpPr>
            <a:spLocks noChangeShapeType="1"/>
          </p:cNvSpPr>
          <p:nvPr/>
        </p:nvSpPr>
        <p:spPr bwMode="auto">
          <a:xfrm flipV="1">
            <a:off x="1143000" y="1752600"/>
            <a:ext cx="914400" cy="685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82" name="Line 48"/>
          <p:cNvSpPr>
            <a:spLocks noChangeShapeType="1"/>
          </p:cNvSpPr>
          <p:nvPr/>
        </p:nvSpPr>
        <p:spPr bwMode="auto">
          <a:xfrm>
            <a:off x="3810000" y="1295400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83" name="Line 49"/>
          <p:cNvSpPr>
            <a:spLocks noChangeShapeType="1"/>
          </p:cNvSpPr>
          <p:nvPr/>
        </p:nvSpPr>
        <p:spPr bwMode="auto">
          <a:xfrm>
            <a:off x="3657600" y="3032125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84" name="Line 50"/>
          <p:cNvSpPr>
            <a:spLocks noChangeShapeType="1"/>
          </p:cNvSpPr>
          <p:nvPr/>
        </p:nvSpPr>
        <p:spPr bwMode="auto">
          <a:xfrm>
            <a:off x="3733800" y="5181600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27000">
              <a:srgbClr val="00B0F0"/>
            </a:gs>
            <a:gs pos="58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9"/>
          <p:cNvSpPr txBox="1">
            <a:spLocks noChangeArrowheads="1"/>
          </p:cNvSpPr>
          <p:nvPr/>
        </p:nvSpPr>
        <p:spPr bwMode="auto">
          <a:xfrm>
            <a:off x="228600" y="2924175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3" name="Text Box 12"/>
          <p:cNvSpPr txBox="1">
            <a:spLocks noChangeArrowheads="1"/>
          </p:cNvSpPr>
          <p:nvPr/>
        </p:nvSpPr>
        <p:spPr bwMode="auto">
          <a:xfrm>
            <a:off x="3124200" y="152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4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617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34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35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36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37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Rectangle 1"/>
          <p:cNvSpPr>
            <a:spLocks noChangeArrowheads="1"/>
          </p:cNvSpPr>
          <p:nvPr/>
        </p:nvSpPr>
        <p:spPr bwMode="auto">
          <a:xfrm>
            <a:off x="-381000" y="917575"/>
            <a:ext cx="9372600" cy="580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 </a:t>
            </a:r>
            <a:r>
              <a:rPr lang="en-US" altLang="en-US" sz="3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3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6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828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6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-38100"/>
            <a:ext cx="167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12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105400"/>
            <a:ext cx="167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8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0"/>
            <a:ext cx="1828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14400" y="2895600"/>
            <a:ext cx="8077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ớ /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/ 113.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3" name="TextBox 20"/>
          <p:cNvSpPr txBox="1">
            <a:spLocks noChangeArrowheads="1"/>
          </p:cNvSpPr>
          <p:nvPr/>
        </p:nvSpPr>
        <p:spPr bwMode="auto">
          <a:xfrm>
            <a:off x="762000" y="1905000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u="sng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DẶN </a:t>
            </a:r>
            <a:r>
              <a:rPr lang="en-US" sz="3600" b="1" u="sng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36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4543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BLU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6781800"/>
            <a:ext cx="9144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6238"/>
            <a:ext cx="3810000" cy="488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267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3"/>
          <p:cNvSpPr>
            <a:spLocks noChangeArrowheads="1" noChangeShapeType="1" noTextEdit="1"/>
          </p:cNvSpPr>
          <p:nvPr/>
        </p:nvSpPr>
        <p:spPr bwMode="auto">
          <a:xfrm>
            <a:off x="2438400" y="2057400"/>
            <a:ext cx="3505200" cy="76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72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12"/>
          <p:cNvSpPr txBox="1">
            <a:spLocks noChangeArrowheads="1"/>
          </p:cNvSpPr>
          <p:nvPr/>
        </p:nvSpPr>
        <p:spPr bwMode="auto">
          <a:xfrm>
            <a:off x="1295400" y="533400"/>
            <a:ext cx="716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6 </a:t>
            </a:r>
            <a:r>
              <a:rPr lang="en-US" altLang="en-US" b="1" dirty="0" err="1">
                <a:latin typeface="Times New Roman" panose="02020603050405020304" pitchFamily="18" charset="0"/>
              </a:rPr>
              <a:t>tháng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1 </a:t>
            </a:r>
            <a:r>
              <a:rPr lang="en-US" altLang="en-US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2022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		  ĐỊA </a:t>
            </a:r>
            <a:r>
              <a:rPr lang="en-US" altLang="en-US" b="1" dirty="0">
                <a:latin typeface="Times New Roman" panose="02020603050405020304" pitchFamily="18" charset="0"/>
              </a:rPr>
              <a:t>LÍ</a:t>
            </a:r>
            <a:endParaRPr lang="vi-VN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2000" y="5410200"/>
            <a:ext cx="4953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SGK / 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112</a:t>
            </a:r>
            <a:endParaRPr lang="en-US" altLang="en-US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544513" y="155575"/>
            <a:ext cx="84470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1.  Quan sát bản đồ địa lí tự nhiên Việt Nam. Em hãy chỉ vị trí của Thủ đô Hà Nội?</a:t>
            </a:r>
          </a:p>
        </p:txBody>
      </p:sp>
      <p:sp>
        <p:nvSpPr>
          <p:cNvPr id="8195" name="Text Box 11"/>
          <p:cNvSpPr txBox="1">
            <a:spLocks noChangeArrowheads="1"/>
          </p:cNvSpPr>
          <p:nvPr/>
        </p:nvSpPr>
        <p:spPr bwMode="auto">
          <a:xfrm>
            <a:off x="492125" y="2209800"/>
            <a:ext cx="821848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2. Thủ đô Hà Nội nằm ở đồng bằng nào?</a:t>
            </a:r>
          </a:p>
        </p:txBody>
      </p:sp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492125" y="3810000"/>
            <a:ext cx="8521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3. Hà Nội giáp với những tỉnh nào? </a:t>
            </a:r>
            <a:r>
              <a:rPr lang="en-US" altLang="en-US" sz="4000">
                <a:latin typeface="Times New Roman" panose="02020603050405020304" pitchFamily="18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</a:rPr>
              <a:t>Con sông nào chảy qua Hà Nội?</a:t>
            </a:r>
          </a:p>
        </p:txBody>
      </p:sp>
      <p:pic>
        <p:nvPicPr>
          <p:cNvPr id="7" name="Picture 10" descr="Thao luan nh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87975"/>
            <a:ext cx="2133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Ban do dia ly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Animated st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533400" cy="457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5410199" y="1276350"/>
            <a:ext cx="3733801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Nam.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Ban do dia ly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Animated st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46188"/>
            <a:ext cx="266700" cy="2286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5486400" y="914400"/>
            <a:ext cx="33528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</a:rPr>
              <a:t>- Thủ đô Hà Nội nằm ở đồng bằng nào?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519738" y="938213"/>
            <a:ext cx="3505200" cy="3046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Times New Roman" panose="02020603050405020304" pitchFamily="18" charset="0"/>
              </a:rPr>
              <a:t>Thủ đô Hà Nội nằm ở đồng bằng Bắc Bộ.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So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12"/>
          <p:cNvSpPr txBox="1">
            <a:spLocks noChangeArrowheads="1"/>
          </p:cNvSpPr>
          <p:nvPr/>
        </p:nvSpPr>
        <p:spPr bwMode="auto">
          <a:xfrm>
            <a:off x="5181600" y="990600"/>
            <a:ext cx="3962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lược đồ em hãy cho biết: Hà Nội giáp với những tỉnh nào?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221288" y="533400"/>
            <a:ext cx="3922712" cy="5694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A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Hà Nội giáp với những       tỉnh: Thái Nguyên, Bắc Giang, Bắc Ninh, Hưng Yên, Hà Nam, Hoà Bình, Phú Thọ, Vĩnh Phúc.</a:t>
            </a:r>
          </a:p>
        </p:txBody>
      </p:sp>
      <p:sp>
        <p:nvSpPr>
          <p:cNvPr id="12306" name="Oval 18"/>
          <p:cNvSpPr>
            <a:spLocks noChangeArrowheads="1"/>
          </p:cNvSpPr>
          <p:nvPr/>
        </p:nvSpPr>
        <p:spPr bwMode="auto">
          <a:xfrm>
            <a:off x="914400" y="381000"/>
            <a:ext cx="12192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8" name="Oval 20"/>
          <p:cNvSpPr>
            <a:spLocks noChangeArrowheads="1"/>
          </p:cNvSpPr>
          <p:nvPr/>
        </p:nvSpPr>
        <p:spPr bwMode="auto">
          <a:xfrm>
            <a:off x="3962400" y="1676400"/>
            <a:ext cx="10668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13" name="Oval 25"/>
          <p:cNvSpPr>
            <a:spLocks noChangeArrowheads="1"/>
          </p:cNvSpPr>
          <p:nvPr/>
        </p:nvSpPr>
        <p:spPr bwMode="auto">
          <a:xfrm>
            <a:off x="3962400" y="762000"/>
            <a:ext cx="10668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auto">
          <a:xfrm>
            <a:off x="3962400" y="3886200"/>
            <a:ext cx="10668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15" name="Oval 27"/>
          <p:cNvSpPr>
            <a:spLocks noChangeArrowheads="1"/>
          </p:cNvSpPr>
          <p:nvPr/>
        </p:nvSpPr>
        <p:spPr bwMode="auto">
          <a:xfrm>
            <a:off x="3886200" y="5486400"/>
            <a:ext cx="10668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16" name="Oval 28"/>
          <p:cNvSpPr>
            <a:spLocks noChangeArrowheads="1"/>
          </p:cNvSpPr>
          <p:nvPr/>
        </p:nvSpPr>
        <p:spPr bwMode="auto">
          <a:xfrm>
            <a:off x="838200" y="4572000"/>
            <a:ext cx="10668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17" name="Oval 29"/>
          <p:cNvSpPr>
            <a:spLocks noChangeArrowheads="1"/>
          </p:cNvSpPr>
          <p:nvPr/>
        </p:nvSpPr>
        <p:spPr bwMode="auto">
          <a:xfrm>
            <a:off x="3124200" y="76200"/>
            <a:ext cx="14478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18" name="Oval 30"/>
          <p:cNvSpPr>
            <a:spLocks noChangeArrowheads="1"/>
          </p:cNvSpPr>
          <p:nvPr/>
        </p:nvSpPr>
        <p:spPr bwMode="auto">
          <a:xfrm>
            <a:off x="0" y="685800"/>
            <a:ext cx="914400" cy="609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/>
      <p:bldP spid="12306" grpId="0" animBg="1"/>
      <p:bldP spid="12308" grpId="0" animBg="1"/>
      <p:bldP spid="12313" grpId="0" animBg="1"/>
      <p:bldP spid="12314" grpId="0" animBg="1"/>
      <p:bldP spid="12315" grpId="0" animBg="1"/>
      <p:bldP spid="12316" grpId="0" animBg="1"/>
      <p:bldP spid="12317" grpId="0" animBg="1"/>
      <p:bldP spid="123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5029200" y="368300"/>
            <a:ext cx="41148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lược đồ em hãy cho biết: Con sông nào chảy qua Hà Nội?</a:t>
            </a:r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5057775" y="614363"/>
            <a:ext cx="4114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 chảy qua Hà Nội là 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Hồng.</a:t>
            </a:r>
          </a:p>
        </p:txBody>
      </p:sp>
      <p:pic>
        <p:nvPicPr>
          <p:cNvPr id="12292" name="Picture 16" descr="So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Oval 17"/>
          <p:cNvSpPr>
            <a:spLocks noChangeArrowheads="1"/>
          </p:cNvSpPr>
          <p:nvPr/>
        </p:nvSpPr>
        <p:spPr bwMode="auto">
          <a:xfrm>
            <a:off x="990600" y="1676400"/>
            <a:ext cx="12192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1" grpId="0"/>
      <p:bldP spid="1863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3481</TotalTime>
  <Words>1018</Words>
  <Application>Microsoft Office PowerPoint</Application>
  <PresentationFormat>On-screen Show (4:3)</PresentationFormat>
  <Paragraphs>106</Paragraphs>
  <Slides>28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VNI-Jamai</vt:lpstr>
      <vt:lpstr>Wingdings 2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501</cp:revision>
  <dcterms:created xsi:type="dcterms:W3CDTF">2009-01-14T14:32:15Z</dcterms:created>
  <dcterms:modified xsi:type="dcterms:W3CDTF">2021-12-26T15:46:09Z</dcterms:modified>
</cp:coreProperties>
</file>